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1" r:id="rId4"/>
    <p:sldId id="262" r:id="rId5"/>
    <p:sldId id="263" r:id="rId6"/>
    <p:sldId id="258" r:id="rId7"/>
    <p:sldId id="264" r:id="rId8"/>
    <p:sldId id="265" r:id="rId9"/>
    <p:sldId id="266" r:id="rId1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FDFFFC"/>
        </a:solidFill>
        <a:effectLst/>
        <a:uFillTx/>
        <a:latin typeface="Helvetica Neue LT Std 35 Thin"/>
        <a:ea typeface="Helvetica Neue LT Std 35 Thin"/>
        <a:cs typeface="Helvetica Neue LT Std 35 Thin"/>
        <a:sym typeface="Helvetica Neue LT Std 35 Thin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FDFFFC"/>
        </a:solidFill>
        <a:effectLst/>
        <a:uFillTx/>
        <a:latin typeface="Helvetica Neue LT Std 35 Thin"/>
        <a:ea typeface="Helvetica Neue LT Std 35 Thin"/>
        <a:cs typeface="Helvetica Neue LT Std 35 Thin"/>
        <a:sym typeface="Helvetica Neue LT Std 35 Thin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FDFFFC"/>
        </a:solidFill>
        <a:effectLst/>
        <a:uFillTx/>
        <a:latin typeface="Helvetica Neue LT Std 35 Thin"/>
        <a:ea typeface="Helvetica Neue LT Std 35 Thin"/>
        <a:cs typeface="Helvetica Neue LT Std 35 Thin"/>
        <a:sym typeface="Helvetica Neue LT Std 35 Thin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FDFFFC"/>
        </a:solidFill>
        <a:effectLst/>
        <a:uFillTx/>
        <a:latin typeface="Helvetica Neue LT Std 35 Thin"/>
        <a:ea typeface="Helvetica Neue LT Std 35 Thin"/>
        <a:cs typeface="Helvetica Neue LT Std 35 Thin"/>
        <a:sym typeface="Helvetica Neue LT Std 35 Thin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FDFFFC"/>
        </a:solidFill>
        <a:effectLst/>
        <a:uFillTx/>
        <a:latin typeface="Helvetica Neue LT Std 35 Thin"/>
        <a:ea typeface="Helvetica Neue LT Std 35 Thin"/>
        <a:cs typeface="Helvetica Neue LT Std 35 Thin"/>
        <a:sym typeface="Helvetica Neue LT Std 35 Thin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FDFFFC"/>
        </a:solidFill>
        <a:effectLst/>
        <a:uFillTx/>
        <a:latin typeface="Helvetica Neue LT Std 35 Thin"/>
        <a:ea typeface="Helvetica Neue LT Std 35 Thin"/>
        <a:cs typeface="Helvetica Neue LT Std 35 Thin"/>
        <a:sym typeface="Helvetica Neue LT Std 35 Thin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FDFFFC"/>
        </a:solidFill>
        <a:effectLst/>
        <a:uFillTx/>
        <a:latin typeface="Helvetica Neue LT Std 35 Thin"/>
        <a:ea typeface="Helvetica Neue LT Std 35 Thin"/>
        <a:cs typeface="Helvetica Neue LT Std 35 Thin"/>
        <a:sym typeface="Helvetica Neue LT Std 35 Thin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FDFFFC"/>
        </a:solidFill>
        <a:effectLst/>
        <a:uFillTx/>
        <a:latin typeface="Helvetica Neue LT Std 35 Thin"/>
        <a:ea typeface="Helvetica Neue LT Std 35 Thin"/>
        <a:cs typeface="Helvetica Neue LT Std 35 Thin"/>
        <a:sym typeface="Helvetica Neue LT Std 35 Thin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0" i="0" u="none" strike="noStrike" cap="none" spc="0" normalizeH="0" baseline="0">
        <a:ln>
          <a:noFill/>
        </a:ln>
        <a:solidFill>
          <a:srgbClr val="FDFFFC"/>
        </a:solidFill>
        <a:effectLst/>
        <a:uFillTx/>
        <a:latin typeface="Helvetica Neue LT Std 35 Thin"/>
        <a:ea typeface="Helvetica Neue LT Std 35 Thin"/>
        <a:cs typeface="Helvetica Neue LT Std 35 Thin"/>
        <a:sym typeface="Helvetica Neue LT Std 35 Thin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75" d="100"/>
          <a:sy n="75" d="100"/>
        </p:scale>
        <p:origin x="-1638" y="-90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6952909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9411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“Type a quote here.”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/>
        </p:nvSpPr>
        <p:spPr>
          <a:xfrm>
            <a:off x="61783" y="2813178"/>
            <a:ext cx="12892904" cy="570062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defTabSz="584200">
              <a:defRPr sz="2400">
                <a:solidFill>
                  <a:srgbClr val="FF82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20" name="Shape 120"/>
          <p:cNvSpPr/>
          <p:nvPr/>
        </p:nvSpPr>
        <p:spPr>
          <a:xfrm>
            <a:off x="-25400" y="8796318"/>
            <a:ext cx="13004801" cy="932275"/>
          </a:xfrm>
          <a:prstGeom prst="rect">
            <a:avLst/>
          </a:prstGeom>
          <a:gradFill>
            <a:gsLst>
              <a:gs pos="0">
                <a:schemeClr val="accent5">
                  <a:hueOff val="260291"/>
                  <a:satOff val="1998"/>
                  <a:lumOff val="12368"/>
                </a:schemeClr>
              </a:gs>
              <a:gs pos="100000">
                <a:schemeClr val="accent5"/>
              </a:gs>
            </a:gsLst>
            <a:lin ang="5400000"/>
          </a:gra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22" name="Shape 122"/>
          <p:cNvSpPr/>
          <p:nvPr/>
        </p:nvSpPr>
        <p:spPr>
          <a:xfrm>
            <a:off x="494216" y="8944970"/>
            <a:ext cx="11726617" cy="6468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rPr lang="it-IT" dirty="0" smtClean="0"/>
              <a:t>Puglia Startup Pitch Session 2018 </a:t>
            </a:r>
            <a:r>
              <a:rPr dirty="0" smtClean="0"/>
              <a:t>|  </a:t>
            </a:r>
            <a:r>
              <a:rPr lang="it-IT" dirty="0" smtClean="0"/>
              <a:t>Trani</a:t>
            </a:r>
            <a:r>
              <a:rPr dirty="0" smtClean="0"/>
              <a:t>,</a:t>
            </a:r>
            <a:r>
              <a:rPr lang="it-IT" dirty="0" smtClean="0"/>
              <a:t> 15 Giugno 2018 | </a:t>
            </a:r>
            <a:r>
              <a:rPr lang="it-IT" dirty="0" smtClean="0">
                <a:latin typeface="Calibri"/>
                <a:ea typeface="Calibri"/>
                <a:cs typeface="Calibri"/>
              </a:rPr>
              <a:t>Università </a:t>
            </a:r>
            <a:r>
              <a:rPr lang="it-IT" dirty="0" err="1">
                <a:latin typeface="Calibri"/>
                <a:ea typeface="Calibri"/>
                <a:cs typeface="Calibri"/>
              </a:rPr>
              <a:t>Lum</a:t>
            </a:r>
            <a:r>
              <a:rPr lang="it-IT" dirty="0">
                <a:latin typeface="Calibri"/>
                <a:ea typeface="Calibri"/>
                <a:cs typeface="Calibri"/>
              </a:rPr>
              <a:t> Jean </a:t>
            </a:r>
            <a:r>
              <a:rPr lang="it-IT" dirty="0" err="1">
                <a:latin typeface="Calibri"/>
                <a:ea typeface="Calibri"/>
                <a:cs typeface="Calibri"/>
              </a:rPr>
              <a:t>Monnet</a:t>
            </a:r>
            <a:r>
              <a:rPr lang="it-IT" dirty="0">
                <a:latin typeface="Calibri"/>
                <a:ea typeface="Calibri"/>
                <a:cs typeface="Calibri"/>
              </a:rPr>
              <a:t> -  Trani (BAT ) Km. 1.500, SP130, 76125 uscita Trani Nord </a:t>
            </a:r>
            <a:r>
              <a:rPr dirty="0" smtClean="0"/>
              <a:t> </a:t>
            </a:r>
            <a:endParaRPr dirty="0"/>
          </a:p>
        </p:txBody>
      </p:sp>
      <p:sp>
        <p:nvSpPr>
          <p:cNvPr id="123" name="Shape 123"/>
          <p:cNvSpPr/>
          <p:nvPr/>
        </p:nvSpPr>
        <p:spPr>
          <a:xfrm>
            <a:off x="540842" y="1946380"/>
            <a:ext cx="5963969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4800">
                <a:solidFill>
                  <a:srgbClr val="53585F"/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lvl1pPr>
          </a:lstStyle>
          <a:p>
            <a:r>
              <a:rPr lang="it-IT" sz="4000" dirty="0" smtClean="0"/>
              <a:t>Titolo</a:t>
            </a:r>
            <a:r>
              <a:rPr sz="4000" dirty="0" smtClean="0"/>
              <a:t> </a:t>
            </a:r>
            <a:r>
              <a:rPr lang="it-IT" sz="4000" dirty="0" smtClean="0"/>
              <a:t>del </a:t>
            </a:r>
            <a:r>
              <a:rPr sz="4000" dirty="0" err="1" smtClean="0"/>
              <a:t>Progetto</a:t>
            </a:r>
            <a:r>
              <a:rPr lang="it-IT" sz="4000" dirty="0" smtClean="0"/>
              <a:t>: </a:t>
            </a:r>
          </a:p>
        </p:txBody>
      </p:sp>
      <p:sp>
        <p:nvSpPr>
          <p:cNvPr id="124" name="Shape 124"/>
          <p:cNvSpPr/>
          <p:nvPr/>
        </p:nvSpPr>
        <p:spPr>
          <a:xfrm>
            <a:off x="540842" y="3436608"/>
            <a:ext cx="5316269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sz="3600">
                <a:solidFill>
                  <a:srgbClr val="FFFFFF"/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lvl1pPr>
          </a:lstStyle>
          <a:p>
            <a:r>
              <a:rPr lang="it-IT" dirty="0" smtClean="0"/>
              <a:t>Settore: </a:t>
            </a:r>
            <a:endParaRPr dirty="0"/>
          </a:p>
        </p:txBody>
      </p:sp>
      <p:sp>
        <p:nvSpPr>
          <p:cNvPr id="125" name="Shape 125"/>
          <p:cNvSpPr/>
          <p:nvPr/>
        </p:nvSpPr>
        <p:spPr>
          <a:xfrm>
            <a:off x="540842" y="5272405"/>
            <a:ext cx="8542019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3600">
                <a:solidFill>
                  <a:srgbClr val="FFFFFF"/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pPr>
            <a:r>
              <a:rPr lang="it-IT" dirty="0" smtClean="0"/>
              <a:t>Referente</a:t>
            </a:r>
            <a:r>
              <a:rPr dirty="0" smtClean="0"/>
              <a:t>: Nome </a:t>
            </a:r>
            <a:r>
              <a:rPr dirty="0" err="1"/>
              <a:t>Cognome</a:t>
            </a:r>
            <a:endParaRPr dirty="0"/>
          </a:p>
        </p:txBody>
      </p:sp>
      <p:sp>
        <p:nvSpPr>
          <p:cNvPr id="126" name="Shape 126"/>
          <p:cNvSpPr/>
          <p:nvPr/>
        </p:nvSpPr>
        <p:spPr>
          <a:xfrm>
            <a:off x="540842" y="6753042"/>
            <a:ext cx="11923115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3600">
                <a:solidFill>
                  <a:srgbClr val="FFFFFF"/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pPr>
            <a:r>
              <a:rPr dirty="0"/>
              <a:t>Team: Nome </a:t>
            </a:r>
            <a:r>
              <a:rPr dirty="0" err="1" smtClean="0"/>
              <a:t>Cognome</a:t>
            </a:r>
            <a:r>
              <a:rPr lang="it-IT" dirty="0" smtClean="0"/>
              <a:t>; </a:t>
            </a:r>
            <a:r>
              <a:rPr dirty="0" smtClean="0"/>
              <a:t>Nome </a:t>
            </a:r>
            <a:r>
              <a:rPr dirty="0" err="1" smtClean="0"/>
              <a:t>Cognome</a:t>
            </a:r>
            <a:r>
              <a:rPr lang="it-IT" dirty="0" smtClean="0"/>
              <a:t>;</a:t>
            </a:r>
            <a:r>
              <a:rPr dirty="0" smtClean="0"/>
              <a:t> </a:t>
            </a:r>
            <a:endParaRPr dirty="0"/>
          </a:p>
          <a:p>
            <a:pPr algn="l">
              <a:defRPr sz="3600">
                <a:solidFill>
                  <a:srgbClr val="FFFFFF"/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pPr>
            <a:r>
              <a:rPr dirty="0"/>
              <a:t>Nome </a:t>
            </a:r>
            <a:r>
              <a:rPr dirty="0" err="1" smtClean="0"/>
              <a:t>Cognome</a:t>
            </a:r>
            <a:r>
              <a:rPr lang="it-IT" dirty="0" smtClean="0"/>
              <a:t>; </a:t>
            </a:r>
            <a:r>
              <a:rPr dirty="0" smtClean="0"/>
              <a:t>Nome </a:t>
            </a:r>
            <a:r>
              <a:rPr dirty="0" err="1"/>
              <a:t>Cognome</a:t>
            </a:r>
            <a:r>
              <a:rPr dirty="0"/>
              <a:t>,    </a:t>
            </a:r>
          </a:p>
        </p:txBody>
      </p:sp>
      <p:sp>
        <p:nvSpPr>
          <p:cNvPr id="128" name="Shape 128"/>
          <p:cNvSpPr/>
          <p:nvPr/>
        </p:nvSpPr>
        <p:spPr>
          <a:xfrm>
            <a:off x="12000417" y="8944970"/>
            <a:ext cx="832606" cy="6468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endParaRPr dirty="0"/>
          </a:p>
        </p:txBody>
      </p:sp>
      <p:pic>
        <p:nvPicPr>
          <p:cNvPr id="13" name="image10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1070086" y="197221"/>
            <a:ext cx="1150748" cy="1044654"/>
          </a:xfrm>
          <a:prstGeom prst="rect">
            <a:avLst/>
          </a:prstGeom>
          <a:ln/>
        </p:spPr>
      </p:pic>
      <p:pic>
        <p:nvPicPr>
          <p:cNvPr id="12" name="image3.png" descr="C:\Users\Compaq\Desktop\0.png"/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9082861" y="352835"/>
            <a:ext cx="733425" cy="733425"/>
          </a:xfrm>
          <a:prstGeom prst="rect">
            <a:avLst/>
          </a:prstGeom>
          <a:ln/>
        </p:spPr>
      </p:pic>
      <p:pic>
        <p:nvPicPr>
          <p:cNvPr id="14" name="Immagine 13" descr="C:\Users\Compaq\Desktop\lum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111" y="310383"/>
            <a:ext cx="1790700" cy="9321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/>
        </p:nvSpPr>
        <p:spPr>
          <a:xfrm>
            <a:off x="-25400" y="0"/>
            <a:ext cx="13030200" cy="153223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defTabSz="584200">
              <a:defRPr sz="2400">
                <a:solidFill>
                  <a:srgbClr val="FF82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pic>
        <p:nvPicPr>
          <p:cNvPr id="132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002934" y="9138467"/>
            <a:ext cx="582407" cy="444501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Shape 133"/>
          <p:cNvSpPr/>
          <p:nvPr/>
        </p:nvSpPr>
        <p:spPr>
          <a:xfrm>
            <a:off x="12187559" y="9219747"/>
            <a:ext cx="213158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>
                <a:solidFill>
                  <a:srgbClr val="53585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1</a:t>
            </a:r>
          </a:p>
        </p:txBody>
      </p:sp>
      <p:sp>
        <p:nvSpPr>
          <p:cNvPr id="135" name="Shape 135"/>
          <p:cNvSpPr/>
          <p:nvPr/>
        </p:nvSpPr>
        <p:spPr>
          <a:xfrm>
            <a:off x="0" y="8685931"/>
            <a:ext cx="13004801" cy="1048603"/>
          </a:xfrm>
          <a:prstGeom prst="rect">
            <a:avLst/>
          </a:prstGeom>
          <a:gradFill>
            <a:gsLst>
              <a:gs pos="0">
                <a:schemeClr val="accent5">
                  <a:hueOff val="260291"/>
                  <a:satOff val="1998"/>
                  <a:lumOff val="12368"/>
                </a:schemeClr>
              </a:gs>
              <a:gs pos="100000">
                <a:schemeClr val="accent5"/>
              </a:gs>
            </a:gsLst>
            <a:lin ang="5400000"/>
          </a:gra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37" name="Shape 137"/>
          <p:cNvSpPr/>
          <p:nvPr/>
        </p:nvSpPr>
        <p:spPr>
          <a:xfrm>
            <a:off x="12000417" y="8944971"/>
            <a:ext cx="832606" cy="64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endParaRPr dirty="0"/>
          </a:p>
        </p:txBody>
      </p:sp>
      <p:sp>
        <p:nvSpPr>
          <p:cNvPr id="138" name="Shape 138"/>
          <p:cNvSpPr/>
          <p:nvPr/>
        </p:nvSpPr>
        <p:spPr>
          <a:xfrm>
            <a:off x="494217" y="378471"/>
            <a:ext cx="8155513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defRPr sz="4800">
                <a:solidFill>
                  <a:srgbClr val="FFFFFF"/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lvl1pPr>
          </a:lstStyle>
          <a:p>
            <a:r>
              <a:rPr lang="it-IT" sz="2800" dirty="0" smtClean="0"/>
              <a:t>Il Bisogno da soddisfare o Problema da risolvere </a:t>
            </a:r>
            <a:endParaRPr sz="2800" dirty="0"/>
          </a:p>
        </p:txBody>
      </p:sp>
      <p:pic>
        <p:nvPicPr>
          <p:cNvPr id="10" name="image10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2257649" y="8972845"/>
            <a:ext cx="575374" cy="591103"/>
          </a:xfrm>
          <a:prstGeom prst="rect">
            <a:avLst/>
          </a:prstGeom>
          <a:ln/>
        </p:spPr>
      </p:pic>
      <p:pic>
        <p:nvPicPr>
          <p:cNvPr id="11" name="image3.png" descr="C:\Users\Compaq\Desktop\0.png"/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11268262" y="9060898"/>
            <a:ext cx="366713" cy="414998"/>
          </a:xfrm>
          <a:prstGeom prst="rect">
            <a:avLst/>
          </a:prstGeom>
          <a:ln/>
        </p:spPr>
      </p:pic>
      <p:pic>
        <p:nvPicPr>
          <p:cNvPr id="12" name="Immagine 11" descr="C:\Users\Compaq\Desktop\lum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8250" y="9004666"/>
            <a:ext cx="895350" cy="527461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Shape 122"/>
          <p:cNvSpPr/>
          <p:nvPr/>
        </p:nvSpPr>
        <p:spPr>
          <a:xfrm>
            <a:off x="494217" y="8944970"/>
            <a:ext cx="8312956" cy="6468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rPr lang="it-IT" dirty="0" smtClean="0"/>
              <a:t>Puglia Startup Pitch Session 2018 </a:t>
            </a:r>
            <a:r>
              <a:rPr dirty="0" smtClean="0"/>
              <a:t>|  </a:t>
            </a:r>
            <a:r>
              <a:rPr lang="it-IT" dirty="0" smtClean="0"/>
              <a:t>Trani</a:t>
            </a:r>
            <a:r>
              <a:rPr dirty="0" smtClean="0"/>
              <a:t>,</a:t>
            </a:r>
            <a:r>
              <a:rPr lang="it-IT" dirty="0" smtClean="0"/>
              <a:t> 15 Giugno 2018 | </a:t>
            </a:r>
            <a:r>
              <a:rPr lang="it-IT" dirty="0" smtClean="0">
                <a:latin typeface="Calibri"/>
                <a:ea typeface="Calibri"/>
                <a:cs typeface="Calibri"/>
              </a:rPr>
              <a:t>Università </a:t>
            </a:r>
            <a:r>
              <a:rPr lang="it-IT" dirty="0" err="1">
                <a:latin typeface="Calibri"/>
                <a:ea typeface="Calibri"/>
                <a:cs typeface="Calibri"/>
              </a:rPr>
              <a:t>Lum</a:t>
            </a:r>
            <a:r>
              <a:rPr lang="it-IT" dirty="0">
                <a:latin typeface="Calibri"/>
                <a:ea typeface="Calibri"/>
                <a:cs typeface="Calibri"/>
              </a:rPr>
              <a:t> Jean </a:t>
            </a:r>
            <a:r>
              <a:rPr lang="it-IT" dirty="0" err="1">
                <a:latin typeface="Calibri"/>
                <a:ea typeface="Calibri"/>
                <a:cs typeface="Calibri"/>
              </a:rPr>
              <a:t>Monnet</a:t>
            </a:r>
            <a:r>
              <a:rPr lang="it-IT" dirty="0">
                <a:latin typeface="Calibri"/>
                <a:ea typeface="Calibri"/>
                <a:cs typeface="Calibri"/>
              </a:rPr>
              <a:t> -  Trani (BAT ) Km. 1.500, SP130, 76125 uscita Trani Nord </a:t>
            </a:r>
            <a:r>
              <a:rPr dirty="0" smtClean="0"/>
              <a:t> </a:t>
            </a:r>
            <a:endParaRPr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/>
        </p:nvSpPr>
        <p:spPr>
          <a:xfrm>
            <a:off x="-25400" y="0"/>
            <a:ext cx="13030200" cy="14210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defTabSz="584200">
              <a:defRPr sz="2400">
                <a:solidFill>
                  <a:srgbClr val="FF82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pic>
        <p:nvPicPr>
          <p:cNvPr id="132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002934" y="9138467"/>
            <a:ext cx="582407" cy="444501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Shape 133"/>
          <p:cNvSpPr/>
          <p:nvPr/>
        </p:nvSpPr>
        <p:spPr>
          <a:xfrm>
            <a:off x="12187559" y="9219747"/>
            <a:ext cx="213158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>
                <a:solidFill>
                  <a:srgbClr val="53585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1</a:t>
            </a:r>
          </a:p>
        </p:txBody>
      </p:sp>
      <p:sp>
        <p:nvSpPr>
          <p:cNvPr id="135" name="Shape 135"/>
          <p:cNvSpPr/>
          <p:nvPr/>
        </p:nvSpPr>
        <p:spPr>
          <a:xfrm>
            <a:off x="0" y="8685931"/>
            <a:ext cx="13004801" cy="1048603"/>
          </a:xfrm>
          <a:prstGeom prst="rect">
            <a:avLst/>
          </a:prstGeom>
          <a:gradFill>
            <a:gsLst>
              <a:gs pos="0">
                <a:schemeClr val="accent5">
                  <a:hueOff val="260291"/>
                  <a:satOff val="1998"/>
                  <a:lumOff val="12368"/>
                </a:schemeClr>
              </a:gs>
              <a:gs pos="100000">
                <a:schemeClr val="accent5"/>
              </a:gs>
            </a:gsLst>
            <a:lin ang="5400000"/>
          </a:gra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37" name="Shape 137"/>
          <p:cNvSpPr/>
          <p:nvPr/>
        </p:nvSpPr>
        <p:spPr>
          <a:xfrm>
            <a:off x="12000417" y="8944971"/>
            <a:ext cx="832606" cy="64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endParaRPr dirty="0"/>
          </a:p>
        </p:txBody>
      </p:sp>
      <p:sp>
        <p:nvSpPr>
          <p:cNvPr id="138" name="Shape 138"/>
          <p:cNvSpPr/>
          <p:nvPr/>
        </p:nvSpPr>
        <p:spPr>
          <a:xfrm>
            <a:off x="518984" y="364922"/>
            <a:ext cx="10812162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defRPr sz="4800">
                <a:solidFill>
                  <a:srgbClr val="FFFFFF"/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lvl1pPr>
          </a:lstStyle>
          <a:p>
            <a:r>
              <a:rPr lang="it-IT" sz="2800" dirty="0" smtClean="0"/>
              <a:t>La Soluzione offerta o i Prodotti/Servizi che si intendono proporre</a:t>
            </a:r>
            <a:endParaRPr sz="2800" dirty="0"/>
          </a:p>
        </p:txBody>
      </p:sp>
      <p:sp>
        <p:nvSpPr>
          <p:cNvPr id="10" name="Shape 122"/>
          <p:cNvSpPr/>
          <p:nvPr/>
        </p:nvSpPr>
        <p:spPr>
          <a:xfrm>
            <a:off x="494217" y="8944970"/>
            <a:ext cx="8312956" cy="6468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rPr lang="it-IT" dirty="0" smtClean="0"/>
              <a:t>Puglia Startup Pitch Session 2018 </a:t>
            </a:r>
            <a:r>
              <a:rPr dirty="0" smtClean="0"/>
              <a:t>|  </a:t>
            </a:r>
            <a:r>
              <a:rPr lang="it-IT" dirty="0" smtClean="0"/>
              <a:t>Trani</a:t>
            </a:r>
            <a:r>
              <a:rPr dirty="0" smtClean="0"/>
              <a:t>,</a:t>
            </a:r>
            <a:r>
              <a:rPr lang="it-IT" dirty="0" smtClean="0"/>
              <a:t> 15 Giugno 2018 | </a:t>
            </a:r>
            <a:r>
              <a:rPr lang="it-IT" dirty="0" smtClean="0">
                <a:latin typeface="Calibri"/>
                <a:ea typeface="Calibri"/>
                <a:cs typeface="Calibri"/>
              </a:rPr>
              <a:t>Università </a:t>
            </a:r>
            <a:r>
              <a:rPr lang="it-IT" dirty="0" err="1">
                <a:latin typeface="Calibri"/>
                <a:ea typeface="Calibri"/>
                <a:cs typeface="Calibri"/>
              </a:rPr>
              <a:t>Lum</a:t>
            </a:r>
            <a:r>
              <a:rPr lang="it-IT" dirty="0">
                <a:latin typeface="Calibri"/>
                <a:ea typeface="Calibri"/>
                <a:cs typeface="Calibri"/>
              </a:rPr>
              <a:t> Jean </a:t>
            </a:r>
            <a:r>
              <a:rPr lang="it-IT" dirty="0" err="1">
                <a:latin typeface="Calibri"/>
                <a:ea typeface="Calibri"/>
                <a:cs typeface="Calibri"/>
              </a:rPr>
              <a:t>Monnet</a:t>
            </a:r>
            <a:r>
              <a:rPr lang="it-IT" dirty="0">
                <a:latin typeface="Calibri"/>
                <a:ea typeface="Calibri"/>
                <a:cs typeface="Calibri"/>
              </a:rPr>
              <a:t> -  Trani (BAT ) Km. 1.500, SP130, 76125 uscita Trani Nord </a:t>
            </a:r>
            <a:r>
              <a:rPr dirty="0" smtClean="0"/>
              <a:t> </a:t>
            </a:r>
            <a:endParaRPr dirty="0"/>
          </a:p>
        </p:txBody>
      </p:sp>
      <p:pic>
        <p:nvPicPr>
          <p:cNvPr id="11" name="image10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2257649" y="8972845"/>
            <a:ext cx="575374" cy="591103"/>
          </a:xfrm>
          <a:prstGeom prst="rect">
            <a:avLst/>
          </a:prstGeom>
          <a:ln/>
        </p:spPr>
      </p:pic>
      <p:pic>
        <p:nvPicPr>
          <p:cNvPr id="12" name="image3.png" descr="C:\Users\Compaq\Desktop\0.png"/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11268262" y="9060898"/>
            <a:ext cx="366713" cy="414998"/>
          </a:xfrm>
          <a:prstGeom prst="rect">
            <a:avLst/>
          </a:prstGeom>
          <a:ln/>
        </p:spPr>
      </p:pic>
      <p:pic>
        <p:nvPicPr>
          <p:cNvPr id="13" name="Immagine 12" descr="C:\Users\Compaq\Desktop\lum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8250" y="9004666"/>
            <a:ext cx="895350" cy="5274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254240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/>
        </p:nvSpPr>
        <p:spPr>
          <a:xfrm>
            <a:off x="-25400" y="0"/>
            <a:ext cx="13030200" cy="118496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defTabSz="584200">
              <a:defRPr sz="2400">
                <a:solidFill>
                  <a:srgbClr val="FF82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pic>
        <p:nvPicPr>
          <p:cNvPr id="132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002934" y="9138467"/>
            <a:ext cx="582407" cy="444501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Shape 133"/>
          <p:cNvSpPr/>
          <p:nvPr/>
        </p:nvSpPr>
        <p:spPr>
          <a:xfrm>
            <a:off x="12187559" y="9219747"/>
            <a:ext cx="213158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>
                <a:solidFill>
                  <a:srgbClr val="53585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1</a:t>
            </a:r>
          </a:p>
        </p:txBody>
      </p:sp>
      <p:sp>
        <p:nvSpPr>
          <p:cNvPr id="135" name="Shape 135"/>
          <p:cNvSpPr/>
          <p:nvPr/>
        </p:nvSpPr>
        <p:spPr>
          <a:xfrm>
            <a:off x="0" y="8685931"/>
            <a:ext cx="13004801" cy="1048603"/>
          </a:xfrm>
          <a:prstGeom prst="rect">
            <a:avLst/>
          </a:prstGeom>
          <a:gradFill>
            <a:gsLst>
              <a:gs pos="0">
                <a:schemeClr val="accent5">
                  <a:hueOff val="260291"/>
                  <a:satOff val="1998"/>
                  <a:lumOff val="12368"/>
                </a:schemeClr>
              </a:gs>
              <a:gs pos="100000">
                <a:schemeClr val="accent5"/>
              </a:gs>
            </a:gsLst>
            <a:lin ang="5400000"/>
          </a:gra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37" name="Shape 137"/>
          <p:cNvSpPr/>
          <p:nvPr/>
        </p:nvSpPr>
        <p:spPr>
          <a:xfrm>
            <a:off x="12000417" y="8944971"/>
            <a:ext cx="832606" cy="64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endParaRPr dirty="0"/>
          </a:p>
        </p:txBody>
      </p:sp>
      <p:sp>
        <p:nvSpPr>
          <p:cNvPr id="138" name="Shape 138"/>
          <p:cNvSpPr/>
          <p:nvPr/>
        </p:nvSpPr>
        <p:spPr>
          <a:xfrm>
            <a:off x="494217" y="215722"/>
            <a:ext cx="8312956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defRPr sz="4800">
                <a:solidFill>
                  <a:srgbClr val="FFFFFF"/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lvl1pPr>
          </a:lstStyle>
          <a:p>
            <a:r>
              <a:rPr lang="it-IT" sz="2800" dirty="0" smtClean="0"/>
              <a:t>Il Mercato di sbocco a cui si rivolge il Progetto</a:t>
            </a:r>
            <a:endParaRPr sz="2800" dirty="0"/>
          </a:p>
        </p:txBody>
      </p:sp>
      <p:sp>
        <p:nvSpPr>
          <p:cNvPr id="10" name="Shape 122"/>
          <p:cNvSpPr/>
          <p:nvPr/>
        </p:nvSpPr>
        <p:spPr>
          <a:xfrm>
            <a:off x="494217" y="8944970"/>
            <a:ext cx="8312956" cy="6468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rPr lang="it-IT" dirty="0" smtClean="0"/>
              <a:t>Puglia Startup Pitch Session 2018 </a:t>
            </a:r>
            <a:r>
              <a:rPr dirty="0" smtClean="0"/>
              <a:t>|  </a:t>
            </a:r>
            <a:r>
              <a:rPr lang="it-IT" dirty="0" smtClean="0"/>
              <a:t>Trani</a:t>
            </a:r>
            <a:r>
              <a:rPr dirty="0" smtClean="0"/>
              <a:t>,</a:t>
            </a:r>
            <a:r>
              <a:rPr lang="it-IT" dirty="0" smtClean="0"/>
              <a:t> 15 Giugno 2018 | </a:t>
            </a:r>
            <a:r>
              <a:rPr lang="it-IT" dirty="0" smtClean="0">
                <a:latin typeface="Calibri"/>
                <a:ea typeface="Calibri"/>
                <a:cs typeface="Calibri"/>
              </a:rPr>
              <a:t>Università </a:t>
            </a:r>
            <a:r>
              <a:rPr lang="it-IT" dirty="0" err="1">
                <a:latin typeface="Calibri"/>
                <a:ea typeface="Calibri"/>
                <a:cs typeface="Calibri"/>
              </a:rPr>
              <a:t>Lum</a:t>
            </a:r>
            <a:r>
              <a:rPr lang="it-IT" dirty="0">
                <a:latin typeface="Calibri"/>
                <a:ea typeface="Calibri"/>
                <a:cs typeface="Calibri"/>
              </a:rPr>
              <a:t> Jean </a:t>
            </a:r>
            <a:r>
              <a:rPr lang="it-IT" dirty="0" err="1">
                <a:latin typeface="Calibri"/>
                <a:ea typeface="Calibri"/>
                <a:cs typeface="Calibri"/>
              </a:rPr>
              <a:t>Monnet</a:t>
            </a:r>
            <a:r>
              <a:rPr lang="it-IT" dirty="0">
                <a:latin typeface="Calibri"/>
                <a:ea typeface="Calibri"/>
                <a:cs typeface="Calibri"/>
              </a:rPr>
              <a:t> -  Trani (BAT ) Km. 1.500, SP130, 76125 uscita Trani Nord </a:t>
            </a:r>
            <a:r>
              <a:rPr dirty="0" smtClean="0"/>
              <a:t> </a:t>
            </a:r>
            <a:endParaRPr dirty="0"/>
          </a:p>
        </p:txBody>
      </p:sp>
      <p:pic>
        <p:nvPicPr>
          <p:cNvPr id="11" name="image10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2257649" y="8972845"/>
            <a:ext cx="575374" cy="591103"/>
          </a:xfrm>
          <a:prstGeom prst="rect">
            <a:avLst/>
          </a:prstGeom>
          <a:ln/>
        </p:spPr>
      </p:pic>
      <p:pic>
        <p:nvPicPr>
          <p:cNvPr id="12" name="image3.png" descr="C:\Users\Compaq\Desktop\0.png"/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11268262" y="9060898"/>
            <a:ext cx="366713" cy="414998"/>
          </a:xfrm>
          <a:prstGeom prst="rect">
            <a:avLst/>
          </a:prstGeom>
          <a:ln/>
        </p:spPr>
      </p:pic>
      <p:pic>
        <p:nvPicPr>
          <p:cNvPr id="13" name="Immagine 12" descr="C:\Users\Compaq\Desktop\lum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8250" y="9004666"/>
            <a:ext cx="895350" cy="5274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947750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/>
        </p:nvSpPr>
        <p:spPr>
          <a:xfrm>
            <a:off x="0" y="720"/>
            <a:ext cx="13030201" cy="127202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defTabSz="584200">
              <a:defRPr sz="2400">
                <a:solidFill>
                  <a:srgbClr val="FF82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pic>
        <p:nvPicPr>
          <p:cNvPr id="132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002934" y="9138467"/>
            <a:ext cx="582407" cy="444501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Shape 133"/>
          <p:cNvSpPr/>
          <p:nvPr/>
        </p:nvSpPr>
        <p:spPr>
          <a:xfrm>
            <a:off x="12187559" y="9219747"/>
            <a:ext cx="213158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>
                <a:solidFill>
                  <a:srgbClr val="53585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1</a:t>
            </a:r>
          </a:p>
        </p:txBody>
      </p:sp>
      <p:sp>
        <p:nvSpPr>
          <p:cNvPr id="135" name="Shape 135"/>
          <p:cNvSpPr/>
          <p:nvPr/>
        </p:nvSpPr>
        <p:spPr>
          <a:xfrm>
            <a:off x="0" y="8685931"/>
            <a:ext cx="13004801" cy="1048603"/>
          </a:xfrm>
          <a:prstGeom prst="rect">
            <a:avLst/>
          </a:prstGeom>
          <a:gradFill>
            <a:gsLst>
              <a:gs pos="0">
                <a:schemeClr val="accent5">
                  <a:hueOff val="260291"/>
                  <a:satOff val="1998"/>
                  <a:lumOff val="12368"/>
                </a:schemeClr>
              </a:gs>
              <a:gs pos="100000">
                <a:schemeClr val="accent5"/>
              </a:gs>
            </a:gsLst>
            <a:lin ang="5400000"/>
          </a:gra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37" name="Shape 137"/>
          <p:cNvSpPr/>
          <p:nvPr/>
        </p:nvSpPr>
        <p:spPr>
          <a:xfrm>
            <a:off x="12000417" y="8944971"/>
            <a:ext cx="832606" cy="64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endParaRPr dirty="0"/>
          </a:p>
        </p:txBody>
      </p:sp>
      <p:sp>
        <p:nvSpPr>
          <p:cNvPr id="138" name="Shape 138"/>
          <p:cNvSpPr/>
          <p:nvPr/>
        </p:nvSpPr>
        <p:spPr>
          <a:xfrm>
            <a:off x="494217" y="302865"/>
            <a:ext cx="8686853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defRPr sz="4800">
                <a:solidFill>
                  <a:srgbClr val="FFFFFF"/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lvl1pPr>
          </a:lstStyle>
          <a:p>
            <a:r>
              <a:rPr lang="it-IT" sz="2800" dirty="0" smtClean="0"/>
              <a:t>I Competitor già esistenti del Progetto</a:t>
            </a:r>
            <a:endParaRPr sz="2800" dirty="0"/>
          </a:p>
        </p:txBody>
      </p:sp>
      <p:sp>
        <p:nvSpPr>
          <p:cNvPr id="10" name="Shape 122"/>
          <p:cNvSpPr/>
          <p:nvPr/>
        </p:nvSpPr>
        <p:spPr>
          <a:xfrm>
            <a:off x="494217" y="8944970"/>
            <a:ext cx="8312956" cy="6468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rPr lang="it-IT" dirty="0" smtClean="0"/>
              <a:t>Puglia Startup Pitch Session 2018 </a:t>
            </a:r>
            <a:r>
              <a:rPr dirty="0" smtClean="0"/>
              <a:t>|  </a:t>
            </a:r>
            <a:r>
              <a:rPr lang="it-IT" dirty="0" smtClean="0"/>
              <a:t>Trani</a:t>
            </a:r>
            <a:r>
              <a:rPr dirty="0" smtClean="0"/>
              <a:t>,</a:t>
            </a:r>
            <a:r>
              <a:rPr lang="it-IT" dirty="0" smtClean="0"/>
              <a:t> 15 Giugno 2018 | </a:t>
            </a:r>
            <a:r>
              <a:rPr lang="it-IT" dirty="0" smtClean="0">
                <a:latin typeface="Calibri"/>
                <a:ea typeface="Calibri"/>
                <a:cs typeface="Calibri"/>
              </a:rPr>
              <a:t>Università </a:t>
            </a:r>
            <a:r>
              <a:rPr lang="it-IT" dirty="0" err="1">
                <a:latin typeface="Calibri"/>
                <a:ea typeface="Calibri"/>
                <a:cs typeface="Calibri"/>
              </a:rPr>
              <a:t>Lum</a:t>
            </a:r>
            <a:r>
              <a:rPr lang="it-IT" dirty="0">
                <a:latin typeface="Calibri"/>
                <a:ea typeface="Calibri"/>
                <a:cs typeface="Calibri"/>
              </a:rPr>
              <a:t> Jean </a:t>
            </a:r>
            <a:r>
              <a:rPr lang="it-IT" dirty="0" err="1">
                <a:latin typeface="Calibri"/>
                <a:ea typeface="Calibri"/>
                <a:cs typeface="Calibri"/>
              </a:rPr>
              <a:t>Monnet</a:t>
            </a:r>
            <a:r>
              <a:rPr lang="it-IT" dirty="0">
                <a:latin typeface="Calibri"/>
                <a:ea typeface="Calibri"/>
                <a:cs typeface="Calibri"/>
              </a:rPr>
              <a:t> -  Trani (BAT ) Km. 1.500, SP130, 76125 uscita Trani Nord </a:t>
            </a:r>
            <a:r>
              <a:rPr dirty="0" smtClean="0"/>
              <a:t> </a:t>
            </a:r>
            <a:endParaRPr dirty="0"/>
          </a:p>
        </p:txBody>
      </p:sp>
      <p:pic>
        <p:nvPicPr>
          <p:cNvPr id="11" name="image10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2257649" y="8972845"/>
            <a:ext cx="575374" cy="591103"/>
          </a:xfrm>
          <a:prstGeom prst="rect">
            <a:avLst/>
          </a:prstGeom>
          <a:ln/>
        </p:spPr>
      </p:pic>
      <p:pic>
        <p:nvPicPr>
          <p:cNvPr id="12" name="image3.png" descr="C:\Users\Compaq\Desktop\0.png"/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11268262" y="9060898"/>
            <a:ext cx="366713" cy="414998"/>
          </a:xfrm>
          <a:prstGeom prst="rect">
            <a:avLst/>
          </a:prstGeom>
          <a:ln/>
        </p:spPr>
      </p:pic>
      <p:pic>
        <p:nvPicPr>
          <p:cNvPr id="13" name="Immagine 12" descr="C:\Users\Compaq\Desktop\lum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8250" y="9004666"/>
            <a:ext cx="895350" cy="5274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07651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/>
        </p:nvSpPr>
        <p:spPr>
          <a:xfrm>
            <a:off x="-25400" y="719"/>
            <a:ext cx="13030201" cy="12225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defTabSz="584200">
              <a:defRPr sz="2400">
                <a:solidFill>
                  <a:srgbClr val="FF82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7879488" y="9005336"/>
            <a:ext cx="4685178" cy="526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r">
              <a:defRPr sz="24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pni2016@unimore.it</a:t>
            </a:r>
          </a:p>
        </p:txBody>
      </p:sp>
      <p:pic>
        <p:nvPicPr>
          <p:cNvPr id="143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79814" y="9103817"/>
            <a:ext cx="635001" cy="513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31800" y="9236102"/>
            <a:ext cx="1524000" cy="249231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Shape 145"/>
          <p:cNvSpPr/>
          <p:nvPr/>
        </p:nvSpPr>
        <p:spPr>
          <a:xfrm>
            <a:off x="5471533" y="9219747"/>
            <a:ext cx="3033066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400">
                <a:solidFill>
                  <a:srgbClr val="53585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Premio Nazionale Innovazione 2016</a:t>
            </a:r>
          </a:p>
        </p:txBody>
      </p:sp>
      <p:pic>
        <p:nvPicPr>
          <p:cNvPr id="146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002934" y="9138467"/>
            <a:ext cx="582407" cy="444501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Shape 147"/>
          <p:cNvSpPr/>
          <p:nvPr/>
        </p:nvSpPr>
        <p:spPr>
          <a:xfrm>
            <a:off x="12187559" y="9219747"/>
            <a:ext cx="213158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>
                <a:solidFill>
                  <a:srgbClr val="53585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2</a:t>
            </a:r>
          </a:p>
        </p:txBody>
      </p:sp>
      <p:pic>
        <p:nvPicPr>
          <p:cNvPr id="148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002934" y="9138467"/>
            <a:ext cx="582407" cy="444501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Shape 149"/>
          <p:cNvSpPr/>
          <p:nvPr/>
        </p:nvSpPr>
        <p:spPr>
          <a:xfrm>
            <a:off x="12187559" y="9219747"/>
            <a:ext cx="213158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>
                <a:solidFill>
                  <a:srgbClr val="53585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1</a:t>
            </a:r>
          </a:p>
        </p:txBody>
      </p:sp>
      <p:sp>
        <p:nvSpPr>
          <p:cNvPr id="150" name="Shape 150"/>
          <p:cNvSpPr/>
          <p:nvPr/>
        </p:nvSpPr>
        <p:spPr>
          <a:xfrm>
            <a:off x="0" y="8685931"/>
            <a:ext cx="13004801" cy="1048603"/>
          </a:xfrm>
          <a:prstGeom prst="rect">
            <a:avLst/>
          </a:prstGeom>
          <a:gradFill>
            <a:gsLst>
              <a:gs pos="0">
                <a:schemeClr val="accent5">
                  <a:hueOff val="260291"/>
                  <a:satOff val="1998"/>
                  <a:lumOff val="12368"/>
                </a:schemeClr>
              </a:gs>
              <a:gs pos="100000">
                <a:schemeClr val="accent5"/>
              </a:gs>
            </a:gsLst>
            <a:lin ang="5400000"/>
          </a:gra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52" name="Shape 152"/>
          <p:cNvSpPr/>
          <p:nvPr/>
        </p:nvSpPr>
        <p:spPr>
          <a:xfrm>
            <a:off x="12000417" y="8944971"/>
            <a:ext cx="832606" cy="64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endParaRPr dirty="0"/>
          </a:p>
        </p:txBody>
      </p:sp>
      <p:sp>
        <p:nvSpPr>
          <p:cNvPr id="153" name="Shape 153"/>
          <p:cNvSpPr/>
          <p:nvPr/>
        </p:nvSpPr>
        <p:spPr>
          <a:xfrm>
            <a:off x="515442" y="197897"/>
            <a:ext cx="5963969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4800">
                <a:solidFill>
                  <a:srgbClr val="FFFFFF"/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lvl1pPr>
          </a:lstStyle>
          <a:p>
            <a:r>
              <a:rPr lang="it-IT" sz="2800" dirty="0" smtClean="0"/>
              <a:t>Il Business Model del Progetto</a:t>
            </a:r>
            <a:endParaRPr sz="2800" dirty="0"/>
          </a:p>
        </p:txBody>
      </p:sp>
      <p:sp>
        <p:nvSpPr>
          <p:cNvPr id="16" name="Shape 122"/>
          <p:cNvSpPr/>
          <p:nvPr/>
        </p:nvSpPr>
        <p:spPr>
          <a:xfrm>
            <a:off x="494217" y="8944970"/>
            <a:ext cx="8312956" cy="6468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rPr lang="it-IT" dirty="0" smtClean="0"/>
              <a:t>Puglia Startup Pitch Session 2018 </a:t>
            </a:r>
            <a:r>
              <a:rPr dirty="0" smtClean="0"/>
              <a:t>|  </a:t>
            </a:r>
            <a:r>
              <a:rPr lang="it-IT" dirty="0" smtClean="0"/>
              <a:t>Trani</a:t>
            </a:r>
            <a:r>
              <a:rPr dirty="0" smtClean="0"/>
              <a:t>,</a:t>
            </a:r>
            <a:r>
              <a:rPr lang="it-IT" dirty="0" smtClean="0"/>
              <a:t> 15 Giugno 2018 | </a:t>
            </a:r>
            <a:r>
              <a:rPr lang="it-IT" dirty="0" smtClean="0">
                <a:latin typeface="Calibri"/>
                <a:ea typeface="Calibri"/>
                <a:cs typeface="Calibri"/>
              </a:rPr>
              <a:t>Università </a:t>
            </a:r>
            <a:r>
              <a:rPr lang="it-IT" dirty="0" err="1">
                <a:latin typeface="Calibri"/>
                <a:ea typeface="Calibri"/>
                <a:cs typeface="Calibri"/>
              </a:rPr>
              <a:t>Lum</a:t>
            </a:r>
            <a:r>
              <a:rPr lang="it-IT" dirty="0">
                <a:latin typeface="Calibri"/>
                <a:ea typeface="Calibri"/>
                <a:cs typeface="Calibri"/>
              </a:rPr>
              <a:t> Jean </a:t>
            </a:r>
            <a:r>
              <a:rPr lang="it-IT" dirty="0" err="1">
                <a:latin typeface="Calibri"/>
                <a:ea typeface="Calibri"/>
                <a:cs typeface="Calibri"/>
              </a:rPr>
              <a:t>Monnet</a:t>
            </a:r>
            <a:r>
              <a:rPr lang="it-IT" dirty="0">
                <a:latin typeface="Calibri"/>
                <a:ea typeface="Calibri"/>
                <a:cs typeface="Calibri"/>
              </a:rPr>
              <a:t> -  Trani (BAT ) Km. 1.500, SP130, 76125 uscita Trani Nord </a:t>
            </a:r>
            <a:r>
              <a:rPr dirty="0" smtClean="0"/>
              <a:t> </a:t>
            </a:r>
            <a:endParaRPr dirty="0"/>
          </a:p>
        </p:txBody>
      </p:sp>
      <p:pic>
        <p:nvPicPr>
          <p:cNvPr id="17" name="image10.png"/>
          <p:cNvPicPr/>
          <p:nvPr/>
        </p:nvPicPr>
        <p:blipFill>
          <a:blip r:embed="rId5"/>
          <a:srcRect/>
          <a:stretch>
            <a:fillRect/>
          </a:stretch>
        </p:blipFill>
        <p:spPr>
          <a:xfrm>
            <a:off x="12257649" y="8972845"/>
            <a:ext cx="575374" cy="591103"/>
          </a:xfrm>
          <a:prstGeom prst="rect">
            <a:avLst/>
          </a:prstGeom>
          <a:ln/>
        </p:spPr>
      </p:pic>
      <p:pic>
        <p:nvPicPr>
          <p:cNvPr id="18" name="image3.png" descr="C:\Users\Compaq\Desktop\0.png"/>
          <p:cNvPicPr/>
          <p:nvPr/>
        </p:nvPicPr>
        <p:blipFill>
          <a:blip r:embed="rId6"/>
          <a:srcRect/>
          <a:stretch>
            <a:fillRect/>
          </a:stretch>
        </p:blipFill>
        <p:spPr>
          <a:xfrm>
            <a:off x="11268262" y="9060898"/>
            <a:ext cx="366713" cy="414998"/>
          </a:xfrm>
          <a:prstGeom prst="rect">
            <a:avLst/>
          </a:prstGeom>
          <a:ln/>
        </p:spPr>
      </p:pic>
      <p:pic>
        <p:nvPicPr>
          <p:cNvPr id="19" name="Immagine 18" descr="C:\Users\Compaq\Desktop\lum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8250" y="9004666"/>
            <a:ext cx="895350" cy="5274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/>
        </p:nvSpPr>
        <p:spPr>
          <a:xfrm>
            <a:off x="-25400" y="719"/>
            <a:ext cx="13030200" cy="128108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defTabSz="584200">
              <a:defRPr sz="2400">
                <a:solidFill>
                  <a:srgbClr val="FF82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7879488" y="9005336"/>
            <a:ext cx="4685178" cy="526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r">
              <a:defRPr sz="24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pni2016@unimore.it</a:t>
            </a:r>
          </a:p>
        </p:txBody>
      </p:sp>
      <p:pic>
        <p:nvPicPr>
          <p:cNvPr id="143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79814" y="9103817"/>
            <a:ext cx="635001" cy="513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31800" y="9236102"/>
            <a:ext cx="1524000" cy="249231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Shape 145"/>
          <p:cNvSpPr/>
          <p:nvPr/>
        </p:nvSpPr>
        <p:spPr>
          <a:xfrm>
            <a:off x="5471533" y="9219747"/>
            <a:ext cx="3033066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400">
                <a:solidFill>
                  <a:srgbClr val="53585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Premio Nazionale Innovazione 2016</a:t>
            </a:r>
          </a:p>
        </p:txBody>
      </p:sp>
      <p:pic>
        <p:nvPicPr>
          <p:cNvPr id="146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002934" y="9138467"/>
            <a:ext cx="582407" cy="444501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Shape 147"/>
          <p:cNvSpPr/>
          <p:nvPr/>
        </p:nvSpPr>
        <p:spPr>
          <a:xfrm>
            <a:off x="12187559" y="9219747"/>
            <a:ext cx="213158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>
                <a:solidFill>
                  <a:srgbClr val="53585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2</a:t>
            </a:r>
          </a:p>
        </p:txBody>
      </p:sp>
      <p:pic>
        <p:nvPicPr>
          <p:cNvPr id="148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002934" y="9138467"/>
            <a:ext cx="582407" cy="444501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Shape 149"/>
          <p:cNvSpPr/>
          <p:nvPr/>
        </p:nvSpPr>
        <p:spPr>
          <a:xfrm>
            <a:off x="12187559" y="9219747"/>
            <a:ext cx="213158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>
                <a:solidFill>
                  <a:srgbClr val="53585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1</a:t>
            </a:r>
          </a:p>
        </p:txBody>
      </p:sp>
      <p:sp>
        <p:nvSpPr>
          <p:cNvPr id="150" name="Shape 150"/>
          <p:cNvSpPr/>
          <p:nvPr/>
        </p:nvSpPr>
        <p:spPr>
          <a:xfrm>
            <a:off x="0" y="8685931"/>
            <a:ext cx="13004801" cy="1048603"/>
          </a:xfrm>
          <a:prstGeom prst="rect">
            <a:avLst/>
          </a:prstGeom>
          <a:gradFill>
            <a:gsLst>
              <a:gs pos="0">
                <a:schemeClr val="accent5">
                  <a:hueOff val="260291"/>
                  <a:satOff val="1998"/>
                  <a:lumOff val="12368"/>
                </a:schemeClr>
              </a:gs>
              <a:gs pos="100000">
                <a:schemeClr val="accent5"/>
              </a:gs>
            </a:gsLst>
            <a:lin ang="5400000"/>
          </a:gra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52" name="Shape 152"/>
          <p:cNvSpPr/>
          <p:nvPr/>
        </p:nvSpPr>
        <p:spPr>
          <a:xfrm>
            <a:off x="12000417" y="8944971"/>
            <a:ext cx="832606" cy="64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endParaRPr dirty="0"/>
          </a:p>
        </p:txBody>
      </p:sp>
      <p:sp>
        <p:nvSpPr>
          <p:cNvPr id="153" name="Shape 153"/>
          <p:cNvSpPr/>
          <p:nvPr/>
        </p:nvSpPr>
        <p:spPr>
          <a:xfrm>
            <a:off x="515441" y="292897"/>
            <a:ext cx="12317581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defRPr sz="4800">
                <a:solidFill>
                  <a:srgbClr val="FFFFFF"/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lvl1pPr>
          </a:lstStyle>
          <a:p>
            <a:r>
              <a:rPr lang="it-IT" sz="2800" dirty="0" smtClean="0"/>
              <a:t>La </a:t>
            </a:r>
            <a:r>
              <a:rPr lang="it-IT" sz="2800" dirty="0" err="1" smtClean="0"/>
              <a:t>Roadmap</a:t>
            </a:r>
            <a:r>
              <a:rPr lang="it-IT" sz="2800" dirty="0" smtClean="0"/>
              <a:t> del Progetto (gli obiettivi e le tappe da raggiungere in tre anni)  </a:t>
            </a:r>
            <a:endParaRPr sz="2800" dirty="0"/>
          </a:p>
        </p:txBody>
      </p:sp>
      <p:sp>
        <p:nvSpPr>
          <p:cNvPr id="16" name="Shape 122"/>
          <p:cNvSpPr/>
          <p:nvPr/>
        </p:nvSpPr>
        <p:spPr>
          <a:xfrm>
            <a:off x="494217" y="8944970"/>
            <a:ext cx="8312956" cy="6468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rPr lang="it-IT" dirty="0" smtClean="0"/>
              <a:t>Puglia Startup Pitch Session 2018 </a:t>
            </a:r>
            <a:r>
              <a:rPr dirty="0" smtClean="0"/>
              <a:t>|  </a:t>
            </a:r>
            <a:r>
              <a:rPr lang="it-IT" dirty="0" smtClean="0"/>
              <a:t>Trani</a:t>
            </a:r>
            <a:r>
              <a:rPr dirty="0" smtClean="0"/>
              <a:t>,</a:t>
            </a:r>
            <a:r>
              <a:rPr lang="it-IT" dirty="0" smtClean="0"/>
              <a:t> 15 Giugno 2018 | </a:t>
            </a:r>
            <a:r>
              <a:rPr lang="it-IT" dirty="0" smtClean="0">
                <a:latin typeface="Calibri"/>
                <a:ea typeface="Calibri"/>
                <a:cs typeface="Calibri"/>
              </a:rPr>
              <a:t>Università </a:t>
            </a:r>
            <a:r>
              <a:rPr lang="it-IT" dirty="0" err="1">
                <a:latin typeface="Calibri"/>
                <a:ea typeface="Calibri"/>
                <a:cs typeface="Calibri"/>
              </a:rPr>
              <a:t>Lum</a:t>
            </a:r>
            <a:r>
              <a:rPr lang="it-IT" dirty="0">
                <a:latin typeface="Calibri"/>
                <a:ea typeface="Calibri"/>
                <a:cs typeface="Calibri"/>
              </a:rPr>
              <a:t> Jean </a:t>
            </a:r>
            <a:r>
              <a:rPr lang="it-IT" dirty="0" err="1">
                <a:latin typeface="Calibri"/>
                <a:ea typeface="Calibri"/>
                <a:cs typeface="Calibri"/>
              </a:rPr>
              <a:t>Monnet</a:t>
            </a:r>
            <a:r>
              <a:rPr lang="it-IT" dirty="0">
                <a:latin typeface="Calibri"/>
                <a:ea typeface="Calibri"/>
                <a:cs typeface="Calibri"/>
              </a:rPr>
              <a:t> -  Trani (BAT ) Km. 1.500, SP130, 76125 uscita Trani Nord </a:t>
            </a:r>
            <a:r>
              <a:rPr dirty="0" smtClean="0"/>
              <a:t> </a:t>
            </a:r>
            <a:endParaRPr dirty="0"/>
          </a:p>
        </p:txBody>
      </p:sp>
      <p:pic>
        <p:nvPicPr>
          <p:cNvPr id="17" name="image10.png"/>
          <p:cNvPicPr/>
          <p:nvPr/>
        </p:nvPicPr>
        <p:blipFill>
          <a:blip r:embed="rId5"/>
          <a:srcRect/>
          <a:stretch>
            <a:fillRect/>
          </a:stretch>
        </p:blipFill>
        <p:spPr>
          <a:xfrm>
            <a:off x="12257649" y="8972845"/>
            <a:ext cx="575374" cy="591103"/>
          </a:xfrm>
          <a:prstGeom prst="rect">
            <a:avLst/>
          </a:prstGeom>
          <a:ln/>
        </p:spPr>
      </p:pic>
      <p:pic>
        <p:nvPicPr>
          <p:cNvPr id="18" name="image3.png" descr="C:\Users\Compaq\Desktop\0.png"/>
          <p:cNvPicPr/>
          <p:nvPr/>
        </p:nvPicPr>
        <p:blipFill>
          <a:blip r:embed="rId6"/>
          <a:srcRect/>
          <a:stretch>
            <a:fillRect/>
          </a:stretch>
        </p:blipFill>
        <p:spPr>
          <a:xfrm>
            <a:off x="11268262" y="9060898"/>
            <a:ext cx="366713" cy="414998"/>
          </a:xfrm>
          <a:prstGeom prst="rect">
            <a:avLst/>
          </a:prstGeom>
          <a:ln/>
        </p:spPr>
      </p:pic>
      <p:pic>
        <p:nvPicPr>
          <p:cNvPr id="19" name="Immagine 18" descr="C:\Users\Compaq\Desktop\lum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8250" y="9004666"/>
            <a:ext cx="895350" cy="5274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26092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/>
        </p:nvSpPr>
        <p:spPr>
          <a:xfrm>
            <a:off x="-25400" y="720"/>
            <a:ext cx="13030200" cy="1106284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defTabSz="584200">
              <a:defRPr sz="2400">
                <a:solidFill>
                  <a:srgbClr val="FF82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7879488" y="9005336"/>
            <a:ext cx="4685178" cy="526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r">
              <a:defRPr sz="24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pni2016@unimore.it</a:t>
            </a:r>
          </a:p>
        </p:txBody>
      </p:sp>
      <p:pic>
        <p:nvPicPr>
          <p:cNvPr id="143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79814" y="9103817"/>
            <a:ext cx="635001" cy="513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31800" y="9236102"/>
            <a:ext cx="1524000" cy="249231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Shape 145"/>
          <p:cNvSpPr/>
          <p:nvPr/>
        </p:nvSpPr>
        <p:spPr>
          <a:xfrm>
            <a:off x="5471533" y="9219747"/>
            <a:ext cx="3033066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400">
                <a:solidFill>
                  <a:srgbClr val="53585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Premio Nazionale Innovazione 2016</a:t>
            </a:r>
          </a:p>
        </p:txBody>
      </p:sp>
      <p:pic>
        <p:nvPicPr>
          <p:cNvPr id="146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002934" y="9138467"/>
            <a:ext cx="582407" cy="444501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Shape 147"/>
          <p:cNvSpPr/>
          <p:nvPr/>
        </p:nvSpPr>
        <p:spPr>
          <a:xfrm>
            <a:off x="12187559" y="9219747"/>
            <a:ext cx="213158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>
                <a:solidFill>
                  <a:srgbClr val="53585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2</a:t>
            </a:r>
          </a:p>
        </p:txBody>
      </p:sp>
      <p:pic>
        <p:nvPicPr>
          <p:cNvPr id="148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002934" y="9138467"/>
            <a:ext cx="582407" cy="444501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Shape 149"/>
          <p:cNvSpPr/>
          <p:nvPr/>
        </p:nvSpPr>
        <p:spPr>
          <a:xfrm>
            <a:off x="12187559" y="9219747"/>
            <a:ext cx="213158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>
                <a:solidFill>
                  <a:srgbClr val="53585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1</a:t>
            </a:r>
          </a:p>
        </p:txBody>
      </p:sp>
      <p:sp>
        <p:nvSpPr>
          <p:cNvPr id="150" name="Shape 150"/>
          <p:cNvSpPr/>
          <p:nvPr/>
        </p:nvSpPr>
        <p:spPr>
          <a:xfrm>
            <a:off x="0" y="8685931"/>
            <a:ext cx="13004801" cy="1048603"/>
          </a:xfrm>
          <a:prstGeom prst="rect">
            <a:avLst/>
          </a:prstGeom>
          <a:gradFill>
            <a:gsLst>
              <a:gs pos="0">
                <a:schemeClr val="accent5">
                  <a:hueOff val="260291"/>
                  <a:satOff val="1998"/>
                  <a:lumOff val="12368"/>
                </a:schemeClr>
              </a:gs>
              <a:gs pos="100000">
                <a:schemeClr val="accent5"/>
              </a:gs>
            </a:gsLst>
            <a:lin ang="5400000"/>
          </a:gra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52" name="Shape 152"/>
          <p:cNvSpPr/>
          <p:nvPr/>
        </p:nvSpPr>
        <p:spPr>
          <a:xfrm>
            <a:off x="12000417" y="8944971"/>
            <a:ext cx="832606" cy="64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endParaRPr dirty="0"/>
          </a:p>
        </p:txBody>
      </p:sp>
      <p:sp>
        <p:nvSpPr>
          <p:cNvPr id="153" name="Shape 153"/>
          <p:cNvSpPr/>
          <p:nvPr/>
        </p:nvSpPr>
        <p:spPr>
          <a:xfrm>
            <a:off x="515441" y="253275"/>
            <a:ext cx="9987801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defRPr sz="4800">
                <a:solidFill>
                  <a:srgbClr val="FFFFFF"/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lvl1pPr>
          </a:lstStyle>
          <a:p>
            <a:r>
              <a:rPr lang="it-IT" sz="2800" dirty="0" smtClean="0"/>
              <a:t>La composizione del Team (già esistente o ideale: specificare) </a:t>
            </a:r>
            <a:endParaRPr sz="2800" dirty="0"/>
          </a:p>
        </p:txBody>
      </p:sp>
      <p:sp>
        <p:nvSpPr>
          <p:cNvPr id="16" name="Shape 122"/>
          <p:cNvSpPr/>
          <p:nvPr/>
        </p:nvSpPr>
        <p:spPr>
          <a:xfrm>
            <a:off x="494217" y="8944970"/>
            <a:ext cx="8312956" cy="6468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rPr lang="it-IT" dirty="0" smtClean="0"/>
              <a:t>Puglia Startup Pitch Session 2018 </a:t>
            </a:r>
            <a:r>
              <a:rPr dirty="0" smtClean="0"/>
              <a:t>|  </a:t>
            </a:r>
            <a:r>
              <a:rPr lang="it-IT" dirty="0" smtClean="0"/>
              <a:t>Trani</a:t>
            </a:r>
            <a:r>
              <a:rPr dirty="0" smtClean="0"/>
              <a:t>,</a:t>
            </a:r>
            <a:r>
              <a:rPr lang="it-IT" dirty="0" smtClean="0"/>
              <a:t> 15 Giugno 2018 | </a:t>
            </a:r>
            <a:r>
              <a:rPr lang="it-IT" dirty="0" smtClean="0">
                <a:latin typeface="Calibri"/>
                <a:ea typeface="Calibri"/>
                <a:cs typeface="Calibri"/>
              </a:rPr>
              <a:t>Università </a:t>
            </a:r>
            <a:r>
              <a:rPr lang="it-IT" dirty="0" err="1">
                <a:latin typeface="Calibri"/>
                <a:ea typeface="Calibri"/>
                <a:cs typeface="Calibri"/>
              </a:rPr>
              <a:t>Lum</a:t>
            </a:r>
            <a:r>
              <a:rPr lang="it-IT" dirty="0">
                <a:latin typeface="Calibri"/>
                <a:ea typeface="Calibri"/>
                <a:cs typeface="Calibri"/>
              </a:rPr>
              <a:t> Jean </a:t>
            </a:r>
            <a:r>
              <a:rPr lang="it-IT" dirty="0" err="1">
                <a:latin typeface="Calibri"/>
                <a:ea typeface="Calibri"/>
                <a:cs typeface="Calibri"/>
              </a:rPr>
              <a:t>Monnet</a:t>
            </a:r>
            <a:r>
              <a:rPr lang="it-IT" dirty="0">
                <a:latin typeface="Calibri"/>
                <a:ea typeface="Calibri"/>
                <a:cs typeface="Calibri"/>
              </a:rPr>
              <a:t> -  Trani (BAT ) Km. 1.500, SP130, 76125 uscita Trani Nord </a:t>
            </a:r>
            <a:r>
              <a:rPr dirty="0" smtClean="0"/>
              <a:t> </a:t>
            </a:r>
            <a:endParaRPr dirty="0"/>
          </a:p>
        </p:txBody>
      </p:sp>
      <p:pic>
        <p:nvPicPr>
          <p:cNvPr id="17" name="image10.png"/>
          <p:cNvPicPr/>
          <p:nvPr/>
        </p:nvPicPr>
        <p:blipFill>
          <a:blip r:embed="rId5"/>
          <a:srcRect/>
          <a:stretch>
            <a:fillRect/>
          </a:stretch>
        </p:blipFill>
        <p:spPr>
          <a:xfrm>
            <a:off x="12257649" y="8972845"/>
            <a:ext cx="575374" cy="591103"/>
          </a:xfrm>
          <a:prstGeom prst="rect">
            <a:avLst/>
          </a:prstGeom>
          <a:ln/>
        </p:spPr>
      </p:pic>
      <p:pic>
        <p:nvPicPr>
          <p:cNvPr id="18" name="image3.png" descr="C:\Users\Compaq\Desktop\0.png"/>
          <p:cNvPicPr/>
          <p:nvPr/>
        </p:nvPicPr>
        <p:blipFill>
          <a:blip r:embed="rId6"/>
          <a:srcRect/>
          <a:stretch>
            <a:fillRect/>
          </a:stretch>
        </p:blipFill>
        <p:spPr>
          <a:xfrm>
            <a:off x="11268262" y="9060898"/>
            <a:ext cx="366713" cy="414998"/>
          </a:xfrm>
          <a:prstGeom prst="rect">
            <a:avLst/>
          </a:prstGeom>
          <a:ln/>
        </p:spPr>
      </p:pic>
      <p:pic>
        <p:nvPicPr>
          <p:cNvPr id="19" name="Immagine 18" descr="C:\Users\Compaq\Desktop\lum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8250" y="9004666"/>
            <a:ext cx="895350" cy="5274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65605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/>
        </p:nvSpPr>
        <p:spPr>
          <a:xfrm>
            <a:off x="-25400" y="719"/>
            <a:ext cx="13030200" cy="11666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defTabSz="584200">
              <a:defRPr sz="2400">
                <a:solidFill>
                  <a:srgbClr val="FF8200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7879488" y="9005336"/>
            <a:ext cx="4685178" cy="526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r">
              <a:defRPr sz="24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pni2016@unimore.it</a:t>
            </a:r>
          </a:p>
        </p:txBody>
      </p:sp>
      <p:pic>
        <p:nvPicPr>
          <p:cNvPr id="143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79814" y="9103817"/>
            <a:ext cx="635001" cy="513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31800" y="9236102"/>
            <a:ext cx="1524000" cy="249231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Shape 145"/>
          <p:cNvSpPr/>
          <p:nvPr/>
        </p:nvSpPr>
        <p:spPr>
          <a:xfrm>
            <a:off x="5471533" y="9219747"/>
            <a:ext cx="3033066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400">
                <a:solidFill>
                  <a:srgbClr val="53585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Premio Nazionale Innovazione 2016</a:t>
            </a:r>
          </a:p>
        </p:txBody>
      </p:sp>
      <p:pic>
        <p:nvPicPr>
          <p:cNvPr id="146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002934" y="9138467"/>
            <a:ext cx="582407" cy="444501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Shape 147"/>
          <p:cNvSpPr/>
          <p:nvPr/>
        </p:nvSpPr>
        <p:spPr>
          <a:xfrm>
            <a:off x="12187559" y="9219747"/>
            <a:ext cx="213158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>
                <a:solidFill>
                  <a:srgbClr val="53585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2</a:t>
            </a:r>
          </a:p>
        </p:txBody>
      </p:sp>
      <p:pic>
        <p:nvPicPr>
          <p:cNvPr id="148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002934" y="9138467"/>
            <a:ext cx="582407" cy="444501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Shape 149"/>
          <p:cNvSpPr/>
          <p:nvPr/>
        </p:nvSpPr>
        <p:spPr>
          <a:xfrm>
            <a:off x="12187559" y="9219747"/>
            <a:ext cx="213158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>
                <a:solidFill>
                  <a:srgbClr val="53585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t>1</a:t>
            </a:r>
          </a:p>
        </p:txBody>
      </p:sp>
      <p:sp>
        <p:nvSpPr>
          <p:cNvPr id="150" name="Shape 150"/>
          <p:cNvSpPr/>
          <p:nvPr/>
        </p:nvSpPr>
        <p:spPr>
          <a:xfrm>
            <a:off x="0" y="8685931"/>
            <a:ext cx="13004801" cy="1048604"/>
          </a:xfrm>
          <a:prstGeom prst="rect">
            <a:avLst/>
          </a:prstGeom>
          <a:gradFill>
            <a:gsLst>
              <a:gs pos="0">
                <a:schemeClr val="accent5">
                  <a:hueOff val="260291"/>
                  <a:satOff val="1998"/>
                  <a:lumOff val="12368"/>
                </a:schemeClr>
              </a:gs>
              <a:gs pos="100000">
                <a:schemeClr val="accent5"/>
              </a:gs>
            </a:gsLst>
            <a:lin ang="5400000"/>
          </a:gra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152" name="Shape 152"/>
          <p:cNvSpPr/>
          <p:nvPr/>
        </p:nvSpPr>
        <p:spPr>
          <a:xfrm>
            <a:off x="12000417" y="8944971"/>
            <a:ext cx="832606" cy="64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endParaRPr dirty="0"/>
          </a:p>
        </p:txBody>
      </p:sp>
      <p:sp>
        <p:nvSpPr>
          <p:cNvPr id="153" name="Shape 153"/>
          <p:cNvSpPr/>
          <p:nvPr/>
        </p:nvSpPr>
        <p:spPr>
          <a:xfrm>
            <a:off x="515442" y="295814"/>
            <a:ext cx="12049224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defRPr sz="4800">
                <a:solidFill>
                  <a:srgbClr val="FFFFFF"/>
                </a:solidFill>
                <a:latin typeface="Helvetica Neue LT Std 75 Bold"/>
                <a:ea typeface="Helvetica Neue LT Std 75 Bold"/>
                <a:cs typeface="Helvetica Neue LT Std 75 Bold"/>
                <a:sym typeface="Helvetica Neue LT Std 75 Bold"/>
              </a:defRPr>
            </a:lvl1pPr>
          </a:lstStyle>
          <a:p>
            <a:r>
              <a:rPr lang="it-IT" sz="2800" dirty="0" smtClean="0"/>
              <a:t>Principali previsioni economiche e fabbisogni di investimento entro tre anni </a:t>
            </a:r>
            <a:endParaRPr sz="2800" dirty="0"/>
          </a:p>
        </p:txBody>
      </p:sp>
      <p:sp>
        <p:nvSpPr>
          <p:cNvPr id="16" name="Shape 122"/>
          <p:cNvSpPr/>
          <p:nvPr/>
        </p:nvSpPr>
        <p:spPr>
          <a:xfrm>
            <a:off x="494217" y="8944970"/>
            <a:ext cx="8312956" cy="6468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defRPr sz="1800">
                <a:solidFill>
                  <a:srgbClr val="FFFFFF"/>
                </a:solidFill>
                <a:latin typeface="Helvetica Neue LT Std 65 Medium"/>
                <a:ea typeface="Helvetica Neue LT Std 65 Medium"/>
                <a:cs typeface="Helvetica Neue LT Std 65 Medium"/>
                <a:sym typeface="Helvetica Neue LT Std 65 Medium"/>
              </a:defRPr>
            </a:lvl1pPr>
          </a:lstStyle>
          <a:p>
            <a:r>
              <a:rPr lang="it-IT" dirty="0" smtClean="0"/>
              <a:t>Puglia Startup Pitch Session 2018 </a:t>
            </a:r>
            <a:r>
              <a:rPr dirty="0" smtClean="0"/>
              <a:t>|  </a:t>
            </a:r>
            <a:r>
              <a:rPr lang="it-IT" dirty="0" smtClean="0"/>
              <a:t>Trani</a:t>
            </a:r>
            <a:r>
              <a:rPr dirty="0" smtClean="0"/>
              <a:t>,</a:t>
            </a:r>
            <a:r>
              <a:rPr lang="it-IT" dirty="0" smtClean="0"/>
              <a:t> 15 Giugno 2018 | </a:t>
            </a:r>
            <a:r>
              <a:rPr lang="it-IT" dirty="0" smtClean="0">
                <a:latin typeface="Calibri"/>
                <a:ea typeface="Calibri"/>
                <a:cs typeface="Calibri"/>
              </a:rPr>
              <a:t>Università </a:t>
            </a:r>
            <a:r>
              <a:rPr lang="it-IT" dirty="0" err="1">
                <a:latin typeface="Calibri"/>
                <a:ea typeface="Calibri"/>
                <a:cs typeface="Calibri"/>
              </a:rPr>
              <a:t>Lum</a:t>
            </a:r>
            <a:r>
              <a:rPr lang="it-IT" dirty="0">
                <a:latin typeface="Calibri"/>
                <a:ea typeface="Calibri"/>
                <a:cs typeface="Calibri"/>
              </a:rPr>
              <a:t> Jean </a:t>
            </a:r>
            <a:r>
              <a:rPr lang="it-IT" dirty="0" err="1">
                <a:latin typeface="Calibri"/>
                <a:ea typeface="Calibri"/>
                <a:cs typeface="Calibri"/>
              </a:rPr>
              <a:t>Monnet</a:t>
            </a:r>
            <a:r>
              <a:rPr lang="it-IT" dirty="0">
                <a:latin typeface="Calibri"/>
                <a:ea typeface="Calibri"/>
                <a:cs typeface="Calibri"/>
              </a:rPr>
              <a:t> -  Trani (BAT ) Km. 1.500, SP130, 76125 uscita Trani Nord </a:t>
            </a:r>
            <a:r>
              <a:rPr dirty="0" smtClean="0"/>
              <a:t> </a:t>
            </a:r>
            <a:endParaRPr dirty="0"/>
          </a:p>
        </p:txBody>
      </p:sp>
      <p:pic>
        <p:nvPicPr>
          <p:cNvPr id="17" name="image10.png"/>
          <p:cNvPicPr/>
          <p:nvPr/>
        </p:nvPicPr>
        <p:blipFill>
          <a:blip r:embed="rId5"/>
          <a:srcRect/>
          <a:stretch>
            <a:fillRect/>
          </a:stretch>
        </p:blipFill>
        <p:spPr>
          <a:xfrm>
            <a:off x="12257649" y="8972845"/>
            <a:ext cx="575374" cy="591103"/>
          </a:xfrm>
          <a:prstGeom prst="rect">
            <a:avLst/>
          </a:prstGeom>
          <a:ln/>
        </p:spPr>
      </p:pic>
      <p:pic>
        <p:nvPicPr>
          <p:cNvPr id="18" name="image3.png" descr="C:\Users\Compaq\Desktop\0.png"/>
          <p:cNvPicPr/>
          <p:nvPr/>
        </p:nvPicPr>
        <p:blipFill>
          <a:blip r:embed="rId6"/>
          <a:srcRect/>
          <a:stretch>
            <a:fillRect/>
          </a:stretch>
        </p:blipFill>
        <p:spPr>
          <a:xfrm>
            <a:off x="11268262" y="9060898"/>
            <a:ext cx="366713" cy="414998"/>
          </a:xfrm>
          <a:prstGeom prst="rect">
            <a:avLst/>
          </a:prstGeom>
          <a:ln/>
        </p:spPr>
      </p:pic>
      <p:pic>
        <p:nvPicPr>
          <p:cNvPr id="19" name="Immagine 18" descr="C:\Users\Compaq\Desktop\lum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8250" y="9004666"/>
            <a:ext cx="895350" cy="5274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1204270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FFFFFF"/>
      </a:dk1>
      <a:lt1>
        <a:srgbClr val="FDFFFC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200" b="0" i="0" u="none" strike="noStrike" cap="none" spc="0" normalizeH="0" baseline="0">
            <a:ln>
              <a:noFill/>
            </a:ln>
            <a:solidFill>
              <a:srgbClr val="FDFFFC"/>
            </a:solidFill>
            <a:effectLst/>
            <a:uFillTx/>
            <a:latin typeface="Helvetica Neue LT Std 35 Thin"/>
            <a:ea typeface="Helvetica Neue LT Std 35 Thin"/>
            <a:cs typeface="Helvetica Neue LT Std 35 Thin"/>
            <a:sym typeface="Helvetica Neue LT Std 35 Thi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200" b="0" i="0" u="none" strike="noStrike" cap="none" spc="0" normalizeH="0" baseline="0">
            <a:ln>
              <a:noFill/>
            </a:ln>
            <a:solidFill>
              <a:srgbClr val="FDFFFC"/>
            </a:solidFill>
            <a:effectLst/>
            <a:uFillTx/>
            <a:latin typeface="Helvetica Neue LT Std 35 Thin"/>
            <a:ea typeface="Helvetica Neue LT Std 35 Thin"/>
            <a:cs typeface="Helvetica Neue LT Std 35 Thin"/>
            <a:sym typeface="Helvetica Neue LT Std 35 Thi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412</Words>
  <Application>Microsoft Office PowerPoint</Application>
  <PresentationFormat>Personalizzato</PresentationFormat>
  <Paragraphs>42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White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lancianese</dc:creator>
  <cp:lastModifiedBy>Maurizio Maraglino</cp:lastModifiedBy>
  <cp:revision>12</cp:revision>
  <dcterms:modified xsi:type="dcterms:W3CDTF">2018-05-14T15:10:28Z</dcterms:modified>
</cp:coreProperties>
</file>